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67" r:id="rId2"/>
    <p:sldId id="268" r:id="rId3"/>
    <p:sldId id="270" r:id="rId4"/>
    <p:sldId id="26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746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48D364-4B52-4F92-A65E-775CDACE138F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9B2021-6A0D-41E0-B702-D821AEACBD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5931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DCAC0-B315-40C5-98A6-15BE63410879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0CA2F-86D0-49E4-8A06-BEEA69A8B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9279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DCAC0-B315-40C5-98A6-15BE63410879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0CA2F-86D0-49E4-8A06-BEEA69A8B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7941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DCAC0-B315-40C5-98A6-15BE63410879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0CA2F-86D0-49E4-8A06-BEEA69A8B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573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DCAC0-B315-40C5-98A6-15BE63410879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0CA2F-86D0-49E4-8A06-BEEA69A8B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281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DCAC0-B315-40C5-98A6-15BE63410879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0CA2F-86D0-49E4-8A06-BEEA69A8B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9875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DCAC0-B315-40C5-98A6-15BE63410879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0CA2F-86D0-49E4-8A06-BEEA69A8B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0500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DCAC0-B315-40C5-98A6-15BE63410879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0CA2F-86D0-49E4-8A06-BEEA69A8B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800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DCAC0-B315-40C5-98A6-15BE63410879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0CA2F-86D0-49E4-8A06-BEEA69A8B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6070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DCAC0-B315-40C5-98A6-15BE63410879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0CA2F-86D0-49E4-8A06-BEEA69A8B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154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DCAC0-B315-40C5-98A6-15BE63410879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0CA2F-86D0-49E4-8A06-BEEA69A8B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7138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DCAC0-B315-40C5-98A6-15BE63410879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0CA2F-86D0-49E4-8A06-BEEA69A8B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918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1DCAC0-B315-40C5-98A6-15BE63410879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30CA2F-86D0-49E4-8A06-BEEA69A8B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576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close up of a piece of paper&#10;&#10;Description automatically generated">
            <a:extLst>
              <a:ext uri="{FF2B5EF4-FFF2-40B4-BE49-F238E27FC236}">
                <a16:creationId xmlns:a16="http://schemas.microsoft.com/office/drawing/2014/main" id="{7EF5E03F-10C4-4089-945D-1BF528697DC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750" y="566737"/>
            <a:ext cx="7810500" cy="572452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133600" y="3072770"/>
            <a:ext cx="4876800" cy="1332864"/>
          </a:xfrm>
          <a:prstGeom prst="rect">
            <a:avLst/>
          </a:prstGeom>
          <a:solidFill>
            <a:srgbClr val="000000">
              <a:alpha val="63922"/>
            </a:srgbClr>
          </a:solidFill>
        </p:spPr>
        <p:txBody>
          <a:bodyPr wrap="square" lIns="100772" tIns="50387" rIns="100772" bIns="50387" rtlCol="0">
            <a:spAutoFit/>
          </a:bodyPr>
          <a:lstStyle/>
          <a:p>
            <a:pPr algn="ctr" defTabSz="1007734"/>
            <a:r>
              <a:rPr lang="en-US" sz="4000" b="1" dirty="0">
                <a:solidFill>
                  <a:srgbClr val="F79646">
                    <a:lumMod val="75000"/>
                  </a:srgbClr>
                </a:solidFill>
              </a:rPr>
              <a:t>Species distribution and redox state</a:t>
            </a:r>
          </a:p>
        </p:txBody>
      </p:sp>
    </p:spTree>
    <p:extLst>
      <p:ext uri="{BB962C8B-B14F-4D97-AF65-F5344CB8AC3E}">
        <p14:creationId xmlns:p14="http://schemas.microsoft.com/office/powerpoint/2010/main" val="19690880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close up of a piece of paper&#10;&#10;Description automatically generated">
            <a:extLst>
              <a:ext uri="{FF2B5EF4-FFF2-40B4-BE49-F238E27FC236}">
                <a16:creationId xmlns:a16="http://schemas.microsoft.com/office/drawing/2014/main" id="{934DDE29-CA6C-45C8-82B6-1FE9053877E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275" y="576262"/>
            <a:ext cx="7791450" cy="5705475"/>
          </a:xfrm>
          <a:prstGeom prst="rect">
            <a:avLst/>
          </a:prstGeom>
        </p:spPr>
      </p:pic>
      <p:sp>
        <p:nvSpPr>
          <p:cNvPr id="3" name="AutoShape 3"/>
          <p:cNvSpPr>
            <a:spLocks noChangeArrowheads="1"/>
          </p:cNvSpPr>
          <p:nvPr/>
        </p:nvSpPr>
        <p:spPr bwMode="auto">
          <a:xfrm>
            <a:off x="152400" y="152400"/>
            <a:ext cx="4267200" cy="1085850"/>
          </a:xfrm>
          <a:prstGeom prst="wedgeRectCallout">
            <a:avLst>
              <a:gd name="adj1" fmla="val 31051"/>
              <a:gd name="adj2" fmla="val -1934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>
              <a:defRPr/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You can calculate the distribution of species and </a:t>
            </a:r>
            <a:r>
              <a:rPr lang="en-US" sz="200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Nernstian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Eh for samples in a 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GSS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spreadsheet.</a:t>
            </a:r>
            <a:endParaRPr lang="en-US" sz="2000" b="1" dirty="0">
              <a:solidFill>
                <a:schemeClr val="accent6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AutoShape 12"/>
          <p:cNvSpPr>
            <a:spLocks noChangeArrowheads="1"/>
          </p:cNvSpPr>
          <p:nvPr/>
        </p:nvSpPr>
        <p:spPr bwMode="auto">
          <a:xfrm>
            <a:off x="819150" y="5805487"/>
            <a:ext cx="3733800" cy="533400"/>
          </a:xfrm>
          <a:prstGeom prst="wedgeRectCallout">
            <a:avLst>
              <a:gd name="adj1" fmla="val -34932"/>
              <a:gd name="adj2" fmla="val -87617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b="1" i="1" dirty="0">
                <a:latin typeface="Calibri" pitchFamily="34" charset="0"/>
                <a:cs typeface="Calibri" pitchFamily="34" charset="0"/>
              </a:rPr>
              <a:t>+ analyte → Calculate with SpecE8…</a:t>
            </a:r>
          </a:p>
        </p:txBody>
      </p:sp>
    </p:spTree>
    <p:extLst>
      <p:ext uri="{BB962C8B-B14F-4D97-AF65-F5344CB8AC3E}">
        <p14:creationId xmlns:p14="http://schemas.microsoft.com/office/powerpoint/2010/main" val="19499915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screenshot of a cell phone&#10;&#10;Description automatically generated">
            <a:extLst>
              <a:ext uri="{FF2B5EF4-FFF2-40B4-BE49-F238E27FC236}">
                <a16:creationId xmlns:a16="http://schemas.microsoft.com/office/drawing/2014/main" id="{2E7ABA27-3141-408E-AACD-DDF89B79945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4450" y="1681162"/>
            <a:ext cx="6896100" cy="5048250"/>
          </a:xfrm>
          <a:prstGeom prst="rect">
            <a:avLst/>
          </a:prstGeom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3419475" cy="3257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AutoShape 3"/>
          <p:cNvSpPr>
            <a:spLocks noChangeArrowheads="1"/>
          </p:cNvSpPr>
          <p:nvPr/>
        </p:nvSpPr>
        <p:spPr bwMode="auto">
          <a:xfrm>
            <a:off x="3810000" y="304800"/>
            <a:ext cx="2855118" cy="685801"/>
          </a:xfrm>
          <a:prstGeom prst="wedgeRectCallout">
            <a:avLst>
              <a:gd name="adj1" fmla="val -62449"/>
              <a:gd name="adj2" fmla="val 32876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>
              <a:defRPr/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For variable type, choose 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Chemical parameters</a:t>
            </a:r>
          </a:p>
        </p:txBody>
      </p:sp>
      <p:sp>
        <p:nvSpPr>
          <p:cNvPr id="5" name="Bent Arrow 4"/>
          <p:cNvSpPr/>
          <p:nvPr/>
        </p:nvSpPr>
        <p:spPr>
          <a:xfrm rot="10800000">
            <a:off x="609599" y="3657601"/>
            <a:ext cx="1371600" cy="1295399"/>
          </a:xfrm>
          <a:prstGeom prst="bentArrow">
            <a:avLst>
              <a:gd name="adj1" fmla="val 24225"/>
              <a:gd name="adj2" fmla="val 24645"/>
              <a:gd name="adj3" fmla="val 25000"/>
              <a:gd name="adj4" fmla="val 43750"/>
            </a:avLst>
          </a:prstGeom>
          <a:scene3d>
            <a:camera prst="orthographicFront">
              <a:rot lat="0" lon="1080000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AutoShape 12"/>
          <p:cNvSpPr>
            <a:spLocks noChangeArrowheads="1"/>
          </p:cNvSpPr>
          <p:nvPr/>
        </p:nvSpPr>
        <p:spPr bwMode="auto">
          <a:xfrm>
            <a:off x="319090" y="1219200"/>
            <a:ext cx="1890710" cy="914400"/>
          </a:xfrm>
          <a:prstGeom prst="wedgeRectCallout">
            <a:avLst>
              <a:gd name="adj1" fmla="val 27035"/>
              <a:gd name="adj2" fmla="val 87382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latin typeface="Calibri" pitchFamily="34" charset="0"/>
                <a:cs typeface="Calibri" pitchFamily="34" charset="0"/>
              </a:rPr>
              <a:t>Select one or more parameters, then click </a:t>
            </a:r>
            <a:r>
              <a:rPr lang="en-US" b="1" i="1" dirty="0">
                <a:latin typeface="Calibri" pitchFamily="34" charset="0"/>
                <a:cs typeface="Calibri" pitchFamily="34" charset="0"/>
              </a:rPr>
              <a:t>Apply</a:t>
            </a:r>
          </a:p>
        </p:txBody>
      </p:sp>
      <p:sp>
        <p:nvSpPr>
          <p:cNvPr id="9" name="AutoShape 12"/>
          <p:cNvSpPr>
            <a:spLocks noChangeArrowheads="1"/>
          </p:cNvSpPr>
          <p:nvPr/>
        </p:nvSpPr>
        <p:spPr bwMode="auto">
          <a:xfrm>
            <a:off x="4038600" y="6019800"/>
            <a:ext cx="4876801" cy="657224"/>
          </a:xfrm>
          <a:prstGeom prst="wedgeRectCallout">
            <a:avLst>
              <a:gd name="adj1" fmla="val -31994"/>
              <a:gd name="adj2" fmla="val -82026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 err="1">
                <a:latin typeface="Calibri" pitchFamily="34" charset="0"/>
                <a:cs typeface="Calibri" pitchFamily="34" charset="0"/>
              </a:rPr>
              <a:t>Nernstian</a:t>
            </a:r>
            <a:r>
              <a:rPr lang="en-US" i="1" dirty="0">
                <a:latin typeface="Calibri" pitchFamily="34" charset="0"/>
                <a:cs typeface="Calibri" pitchFamily="34" charset="0"/>
              </a:rPr>
              <a:t> Eh is calculated where analyses of elements are provided in multiple oxidation states.</a:t>
            </a:r>
            <a:endParaRPr lang="en-US" b="1" i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1743075" y="5076825"/>
            <a:ext cx="2705100" cy="819150"/>
          </a:xfrm>
          <a:prstGeom prst="ellipse">
            <a:avLst/>
          </a:prstGeom>
          <a:noFill/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AutoShape 12"/>
          <p:cNvSpPr>
            <a:spLocks noChangeArrowheads="1"/>
          </p:cNvSpPr>
          <p:nvPr/>
        </p:nvSpPr>
        <p:spPr bwMode="auto">
          <a:xfrm>
            <a:off x="5247083" y="3505200"/>
            <a:ext cx="3047999" cy="990600"/>
          </a:xfrm>
          <a:prstGeom prst="wedgeRectCallout">
            <a:avLst>
              <a:gd name="adj1" fmla="val -39798"/>
              <a:gd name="adj2" fmla="val 74877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600" i="1" dirty="0">
                <a:latin typeface="Calibri" pitchFamily="34" charset="0"/>
                <a:cs typeface="Calibri" pitchFamily="34" charset="0"/>
              </a:rPr>
              <a:t>Note, the </a:t>
            </a:r>
            <a:r>
              <a:rPr lang="en-US" sz="1600" b="1" i="1" dirty="0">
                <a:latin typeface="Calibri" pitchFamily="34" charset="0"/>
                <a:cs typeface="Calibri" pitchFamily="34" charset="0"/>
              </a:rPr>
              <a:t>Treat “less than” values as “no data” </a:t>
            </a:r>
            <a:r>
              <a:rPr lang="en-US" sz="1600" i="1" dirty="0">
                <a:latin typeface="Calibri" pitchFamily="34" charset="0"/>
                <a:cs typeface="Calibri" pitchFamily="34" charset="0"/>
              </a:rPr>
              <a:t>option has been unchecked in </a:t>
            </a:r>
            <a:r>
              <a:rPr lang="en-US" sz="1600" b="1" i="1" dirty="0">
                <a:latin typeface="Calibri" pitchFamily="34" charset="0"/>
                <a:cs typeface="Calibri" pitchFamily="34" charset="0"/>
              </a:rPr>
              <a:t>Data</a:t>
            </a:r>
            <a:r>
              <a:rPr lang="en-US" sz="1600" i="1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1600" b="1" i="1" dirty="0">
                <a:latin typeface="Calibri" pitchFamily="34" charset="0"/>
                <a:cs typeface="Calibri" pitchFamily="34" charset="0"/>
              </a:rPr>
              <a:t>→</a:t>
            </a:r>
            <a:r>
              <a:rPr lang="en-US" sz="1600" i="1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1600" b="1" i="1" dirty="0">
                <a:latin typeface="Calibri" pitchFamily="34" charset="0"/>
                <a:cs typeface="Calibri" pitchFamily="34" charset="0"/>
              </a:rPr>
              <a:t>Options…</a:t>
            </a:r>
          </a:p>
        </p:txBody>
      </p:sp>
    </p:spTree>
    <p:extLst>
      <p:ext uri="{BB962C8B-B14F-4D97-AF65-F5344CB8AC3E}">
        <p14:creationId xmlns:p14="http://schemas.microsoft.com/office/powerpoint/2010/main" val="34925321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screenshot of a cell phone&#10;&#10;Description automatically generated">
            <a:extLst>
              <a:ext uri="{FF2B5EF4-FFF2-40B4-BE49-F238E27FC236}">
                <a16:creationId xmlns:a16="http://schemas.microsoft.com/office/drawing/2014/main" id="{9849AC77-AB7E-4AA3-8CE4-6A65A321024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3975" y="1704975"/>
            <a:ext cx="6896100" cy="5048250"/>
          </a:xfrm>
          <a:prstGeom prst="rect">
            <a:avLst/>
          </a:prstGeom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3419475" cy="3257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AutoShape 3"/>
          <p:cNvSpPr>
            <a:spLocks noChangeArrowheads="1"/>
          </p:cNvSpPr>
          <p:nvPr/>
        </p:nvSpPr>
        <p:spPr bwMode="auto">
          <a:xfrm>
            <a:off x="3810000" y="228600"/>
            <a:ext cx="2895600" cy="685801"/>
          </a:xfrm>
          <a:prstGeom prst="wedgeRectCallout">
            <a:avLst>
              <a:gd name="adj1" fmla="val -62449"/>
              <a:gd name="adj2" fmla="val 32876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>
              <a:defRPr/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For variable type, choose 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Species concentrations</a:t>
            </a:r>
          </a:p>
        </p:txBody>
      </p:sp>
      <p:sp>
        <p:nvSpPr>
          <p:cNvPr id="6" name="Bent Arrow 5"/>
          <p:cNvSpPr/>
          <p:nvPr/>
        </p:nvSpPr>
        <p:spPr>
          <a:xfrm rot="10800000">
            <a:off x="609599" y="3657601"/>
            <a:ext cx="1371600" cy="1295399"/>
          </a:xfrm>
          <a:prstGeom prst="bentArrow">
            <a:avLst>
              <a:gd name="adj1" fmla="val 24225"/>
              <a:gd name="adj2" fmla="val 24645"/>
              <a:gd name="adj3" fmla="val 25000"/>
              <a:gd name="adj4" fmla="val 43750"/>
            </a:avLst>
          </a:prstGeom>
          <a:scene3d>
            <a:camera prst="orthographicFront">
              <a:rot lat="0" lon="1080000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AutoShape 12"/>
          <p:cNvSpPr>
            <a:spLocks noChangeArrowheads="1"/>
          </p:cNvSpPr>
          <p:nvPr/>
        </p:nvSpPr>
        <p:spPr bwMode="auto">
          <a:xfrm>
            <a:off x="319085" y="1752600"/>
            <a:ext cx="1952625" cy="685800"/>
          </a:xfrm>
          <a:prstGeom prst="wedgeRectCallout">
            <a:avLst>
              <a:gd name="adj1" fmla="val 26384"/>
              <a:gd name="adj2" fmla="val -94562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latin typeface="Calibri" pitchFamily="34" charset="0"/>
                <a:cs typeface="Calibri" pitchFamily="34" charset="0"/>
              </a:rPr>
              <a:t>Select a species, then click </a:t>
            </a:r>
            <a:r>
              <a:rPr lang="en-US" b="1" i="1" dirty="0">
                <a:latin typeface="Calibri" pitchFamily="34" charset="0"/>
                <a:cs typeface="Calibri" pitchFamily="34" charset="0"/>
              </a:rPr>
              <a:t>Apply</a:t>
            </a:r>
          </a:p>
        </p:txBody>
      </p:sp>
      <p:sp>
        <p:nvSpPr>
          <p:cNvPr id="8" name="AutoShape 12"/>
          <p:cNvSpPr>
            <a:spLocks noChangeArrowheads="1"/>
          </p:cNvSpPr>
          <p:nvPr/>
        </p:nvSpPr>
        <p:spPr bwMode="auto">
          <a:xfrm>
            <a:off x="5029200" y="4295775"/>
            <a:ext cx="2362201" cy="962025"/>
          </a:xfrm>
          <a:prstGeom prst="wedgeRectCallout">
            <a:avLst>
              <a:gd name="adj1" fmla="val -63494"/>
              <a:gd name="adj2" fmla="val -32956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latin typeface="Calibri" pitchFamily="34" charset="0"/>
                <a:cs typeface="Calibri" pitchFamily="34" charset="0"/>
              </a:rPr>
              <a:t>The concentrations of the actual species in solution are reported.</a:t>
            </a:r>
            <a:endParaRPr lang="en-US" b="1" i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" name="AutoShape 3"/>
          <p:cNvSpPr>
            <a:spLocks noChangeArrowheads="1"/>
          </p:cNvSpPr>
          <p:nvPr/>
        </p:nvSpPr>
        <p:spPr bwMode="auto">
          <a:xfrm>
            <a:off x="3810000" y="1028701"/>
            <a:ext cx="3581400" cy="990600"/>
          </a:xfrm>
          <a:prstGeom prst="wedgeRectCallout">
            <a:avLst>
              <a:gd name="adj1" fmla="val -60056"/>
              <a:gd name="adj2" fmla="val -5847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>
              <a:defRPr/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You can also calculate species 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activities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or 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activity coefficients</a:t>
            </a:r>
          </a:p>
        </p:txBody>
      </p:sp>
      <p:sp>
        <p:nvSpPr>
          <p:cNvPr id="14" name="Oval 13"/>
          <p:cNvSpPr/>
          <p:nvPr/>
        </p:nvSpPr>
        <p:spPr>
          <a:xfrm>
            <a:off x="1905000" y="4219575"/>
            <a:ext cx="2667000" cy="381000"/>
          </a:xfrm>
          <a:prstGeom prst="ellipse">
            <a:avLst/>
          </a:prstGeom>
          <a:noFill/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4591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4412</TotalTime>
  <Words>117</Words>
  <Application>Microsoft Office PowerPoint</Application>
  <PresentationFormat>On-screen Show (4:3)</PresentationFormat>
  <Paragraphs>11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bfarrell</dc:creator>
  <cp:lastModifiedBy>Jia Wang</cp:lastModifiedBy>
  <cp:revision>30</cp:revision>
  <dcterms:created xsi:type="dcterms:W3CDTF">2013-01-25T18:37:22Z</dcterms:created>
  <dcterms:modified xsi:type="dcterms:W3CDTF">2020-01-28T23:13:19Z</dcterms:modified>
</cp:coreProperties>
</file>